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30"/>
    <p:sldId id="257" r:id="rId31"/>
    <p:sldId id="258" r:id="rId32"/>
    <p:sldId id="259" r:id="rId33"/>
    <p:sldId id="260" r:id="rId34"/>
    <p:sldId id="261" r:id="rId35"/>
    <p:sldId id="262" r:id="rId36"/>
    <p:sldId id="263" r:id="rId37"/>
  </p:sldIdLst>
  <p:sldSz cx="18288000" cy="10287000"/>
  <p:notesSz cx="6858000" cy="9144000"/>
  <p:embeddedFontLst>
    <p:embeddedFont>
      <p:font typeface="Open Sans" charset="1" panose="020B0606030504020204"/>
      <p:regular r:id="rId6"/>
    </p:embeddedFont>
    <p:embeddedFont>
      <p:font typeface="Open Sans Bold" charset="1" panose="020B0806030504020204"/>
      <p:regular r:id="rId7"/>
    </p:embeddedFont>
    <p:embeddedFont>
      <p:font typeface="Open Sans Italics" charset="1" panose="020B0606030504020204"/>
      <p:regular r:id="rId8"/>
    </p:embeddedFont>
    <p:embeddedFont>
      <p:font typeface="Open Sans Bold Italics" charset="1" panose="020B0806030504020204"/>
      <p:regular r:id="rId9"/>
    </p:embeddedFont>
    <p:embeddedFont>
      <p:font typeface="Open Sans Extra Bold" charset="1" panose="020B0906030804020204"/>
      <p:regular r:id="rId10"/>
    </p:embeddedFont>
    <p:embeddedFont>
      <p:font typeface="Open Sans Extra Bold Italics" charset="1" panose="020B0906030804020204"/>
      <p:regular r:id="rId11"/>
    </p:embeddedFont>
    <p:embeddedFont>
      <p:font typeface="Aileron Regular" charset="1" panose="00000500000000000000"/>
      <p:regular r:id="rId12"/>
    </p:embeddedFont>
    <p:embeddedFont>
      <p:font typeface="Aileron Regular Bold" charset="1" panose="00000800000000000000"/>
      <p:regular r:id="rId13"/>
    </p:embeddedFont>
    <p:embeddedFont>
      <p:font typeface="Aileron Regular Italics" charset="1" panose="00000500000000000000"/>
      <p:regular r:id="rId14"/>
    </p:embeddedFont>
    <p:embeddedFont>
      <p:font typeface="Aileron Regular Bold Italics" charset="1" panose="00000800000000000000"/>
      <p:regular r:id="rId15"/>
    </p:embeddedFont>
    <p:embeddedFont>
      <p:font typeface="Open Sans Light" charset="1" panose="020B0306030504020204"/>
      <p:regular r:id="rId16"/>
    </p:embeddedFont>
    <p:embeddedFont>
      <p:font typeface="Open Sans Light Bold" charset="1" panose="020B0806030504020204"/>
      <p:regular r:id="rId17"/>
    </p:embeddedFont>
    <p:embeddedFont>
      <p:font typeface="Open Sans Light Italics" charset="1" panose="020B0306030504020204"/>
      <p:regular r:id="rId18"/>
    </p:embeddedFont>
    <p:embeddedFont>
      <p:font typeface="Open Sans Light Bold Italics" charset="1" panose="020B0806030504020204"/>
      <p:regular r:id="rId19"/>
    </p:embeddedFont>
    <p:embeddedFont>
      <p:font typeface="Arimo" charset="1" panose="020B0604020202020204"/>
      <p:regular r:id="rId20"/>
    </p:embeddedFont>
    <p:embeddedFont>
      <p:font typeface="Arimo Bold" charset="1" panose="020B0704020202020204"/>
      <p:regular r:id="rId21"/>
    </p:embeddedFont>
    <p:embeddedFont>
      <p:font typeface="Arimo Italics" charset="1" panose="020B0604020202090204"/>
      <p:regular r:id="rId22"/>
    </p:embeddedFont>
    <p:embeddedFont>
      <p:font typeface="Arimo Bold Italics" charset="1" panose="020B0704020202090204"/>
      <p:regular r:id="rId23"/>
    </p:embeddedFont>
    <p:embeddedFont>
      <p:font typeface="Anton" charset="1" panose="00000500000000000000"/>
      <p:regular r:id="rId24"/>
    </p:embeddedFont>
    <p:embeddedFont>
      <p:font typeface="Anton Italics" charset="1" panose="00000500000000000000"/>
      <p:regular r:id="rId25"/>
    </p:embeddedFont>
    <p:embeddedFont>
      <p:font typeface="Poppins Medium" charset="1" panose="02000000000000000000"/>
      <p:regular r:id="rId26"/>
    </p:embeddedFont>
    <p:embeddedFont>
      <p:font typeface="Poppins Medium Bold" charset="1" panose="02000000000000000000"/>
      <p:regular r:id="rId27"/>
    </p:embeddedFont>
    <p:embeddedFont>
      <p:font typeface="Poppins Bold" charset="1" panose="02000000000000000000"/>
      <p:regular r:id="rId28"/>
    </p:embeddedFont>
    <p:embeddedFont>
      <p:font typeface="Gagalin" charset="1" panose="0000050000000000000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slides/slide1.xml" Type="http://schemas.openxmlformats.org/officeDocument/2006/relationships/slide"/><Relationship Id="rId31" Target="slides/slide2.xml" Type="http://schemas.openxmlformats.org/officeDocument/2006/relationships/slide"/><Relationship Id="rId32" Target="slides/slide3.xml" Type="http://schemas.openxmlformats.org/officeDocument/2006/relationships/slide"/><Relationship Id="rId33" Target="slides/slide4.xml" Type="http://schemas.openxmlformats.org/officeDocument/2006/relationships/slide"/><Relationship Id="rId34" Target="slides/slide5.xml" Type="http://schemas.openxmlformats.org/officeDocument/2006/relationships/slide"/><Relationship Id="rId35" Target="slides/slide6.xml" Type="http://schemas.openxmlformats.org/officeDocument/2006/relationships/slide"/><Relationship Id="rId36" Target="slides/slide7.xml" Type="http://schemas.openxmlformats.org/officeDocument/2006/relationships/slide"/><Relationship Id="rId37" Target="slides/slide8.xml" Type="http://schemas.openxmlformats.org/officeDocument/2006/relationships/slide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3E3C7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14533" y="1271353"/>
            <a:ext cx="7744767" cy="7744295"/>
            <a:chOff x="0" y="0"/>
            <a:chExt cx="10326356" cy="10325726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57150"/>
              <a:ext cx="10326356" cy="91342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7039"/>
                </a:lnSpc>
              </a:pPr>
              <a:r>
                <a:rPr lang="en-US" sz="6400">
                  <a:solidFill>
                    <a:srgbClr val="FDF9DE"/>
                  </a:solidFill>
                  <a:latin typeface="Poppins Bold Bold Italics"/>
                </a:rPr>
                <a:t>Rekomendacijos</a:t>
              </a:r>
            </a:p>
            <a:p>
              <a:pPr>
                <a:lnSpc>
                  <a:spcPts val="7040"/>
                </a:lnSpc>
              </a:pPr>
              <a:r>
                <a:rPr lang="en-US" sz="6400">
                  <a:solidFill>
                    <a:srgbClr val="FDF9DE"/>
                  </a:solidFill>
                  <a:latin typeface="Poppins Bold Bold Italics"/>
                </a:rPr>
                <a:t> </a:t>
              </a:r>
            </a:p>
            <a:p>
              <a:pPr>
                <a:lnSpc>
                  <a:spcPts val="7920"/>
                </a:lnSpc>
              </a:pPr>
              <a:r>
                <a:rPr lang="en-US" sz="7200">
                  <a:solidFill>
                    <a:srgbClr val="FDF9DE"/>
                  </a:solidFill>
                  <a:latin typeface="Poppins Bold Bold Italics"/>
                </a:rPr>
                <a:t>KAIP TAPTI </a:t>
              </a:r>
            </a:p>
            <a:p>
              <a:pPr>
                <a:lnSpc>
                  <a:spcPts val="7920"/>
                </a:lnSpc>
              </a:pPr>
              <a:r>
                <a:rPr lang="en-US" sz="7200">
                  <a:solidFill>
                    <a:srgbClr val="FDF9DE"/>
                  </a:solidFill>
                  <a:latin typeface="Poppins Bold Bold Italics"/>
                </a:rPr>
                <a:t>GERA DIRVA </a:t>
              </a:r>
            </a:p>
            <a:p>
              <a:pPr>
                <a:lnSpc>
                  <a:spcPts val="7920"/>
                </a:lnSpc>
              </a:pPr>
              <a:r>
                <a:rPr lang="en-US" sz="7200">
                  <a:solidFill>
                    <a:srgbClr val="FDF9DE"/>
                  </a:solidFill>
                  <a:latin typeface="Poppins Bold Bold Italics"/>
                </a:rPr>
                <a:t>VAISINGAM </a:t>
              </a:r>
            </a:p>
            <a:p>
              <a:pPr>
                <a:lnSpc>
                  <a:spcPts val="7920"/>
                </a:lnSpc>
              </a:pPr>
              <a:r>
                <a:rPr lang="en-US" sz="7200">
                  <a:solidFill>
                    <a:srgbClr val="FDF9DE"/>
                  </a:solidFill>
                  <a:latin typeface="Poppins Bold Bold Italics"/>
                </a:rPr>
                <a:t>MEILĖS MEDŽIUI AUGINTI?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9838046"/>
              <a:ext cx="10326356" cy="4876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2879"/>
                </a:lnSpc>
              </a:pPr>
              <a:r>
                <a:rPr lang="en-US" sz="2400">
                  <a:solidFill>
                    <a:srgbClr val="FDF9DE"/>
                  </a:solidFill>
                  <a:latin typeface="Aileron Regular Italics"/>
                </a:rPr>
                <a:t>parengė Agnė Milieškienė</a:t>
              </a: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769922" y="2015826"/>
            <a:ext cx="6977505" cy="655355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1D5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33275" y="2206522"/>
            <a:ext cx="14941580" cy="6509322"/>
            <a:chOff x="0" y="0"/>
            <a:chExt cx="19922107" cy="8679096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0" y="0"/>
              <a:ext cx="19922107" cy="506653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9973"/>
                </a:lnSpc>
              </a:pPr>
              <a:r>
                <a:rPr lang="en-US" sz="8311">
                  <a:solidFill>
                    <a:srgbClr val="242254"/>
                  </a:solidFill>
                  <a:latin typeface="Poppins Bold Bold Italics"/>
                </a:rPr>
                <a:t>1. SAVĘS </a:t>
              </a:r>
            </a:p>
            <a:p>
              <a:pPr>
                <a:lnSpc>
                  <a:spcPts val="9973"/>
                </a:lnSpc>
              </a:pPr>
              <a:r>
                <a:rPr lang="en-US" sz="8311">
                  <a:solidFill>
                    <a:srgbClr val="242254"/>
                  </a:solidFill>
                  <a:latin typeface="Poppins Bold Bold Italics"/>
                </a:rPr>
                <a:t>PAŽINIMAS </a:t>
              </a:r>
            </a:p>
            <a:p>
              <a:pPr>
                <a:lnSpc>
                  <a:spcPts val="9973"/>
                </a:lnSpc>
              </a:pPr>
              <a:r>
                <a:rPr lang="en-US" sz="8311">
                  <a:solidFill>
                    <a:srgbClr val="242254"/>
                  </a:solidFill>
                  <a:latin typeface="Poppins Bold Bold Italics"/>
                </a:rPr>
                <a:t>BEI UGDYMAS 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0" y="7924175"/>
              <a:ext cx="19922107" cy="75492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4609"/>
                </a:lnSpc>
              </a:pPr>
              <a:r>
                <a:rPr lang="en-US" sz="3546">
                  <a:solidFill>
                    <a:srgbClr val="242254"/>
                  </a:solidFill>
                  <a:latin typeface="Poppins Medium Italics"/>
                </a:rPr>
                <a:t>SAVO GERŲJŲ SAVYBIŲ, DORYBIŲ BEI ĮPROČIŲ UGDYMASIS</a:t>
              </a:r>
            </a:p>
          </p:txBody>
        </p:sp>
      </p:grp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754810" y="1204773"/>
            <a:ext cx="7816897" cy="521387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591057" y="7182509"/>
            <a:ext cx="14431271" cy="594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000000"/>
                </a:solidFill>
                <a:latin typeface="Poppins Medium"/>
              </a:rPr>
              <a:t>SAVO POREIKIŲ PAŽINIMAS, GEBĖJIMAS JUOS PATENKINTI PAČIAM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1D5B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863000" y="866775"/>
            <a:ext cx="13519071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Open Sans Extra Bold"/>
              </a:rPr>
              <a:t>BŪDAI kaip tą pasiekti: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767968" y="2818765"/>
            <a:ext cx="16230600" cy="64636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Kas du mėnesius pradėti ugdytis po vieną naują norimą savybę ar įprotį;</a:t>
            </a:r>
          </a:p>
          <a:p>
            <a:pPr>
              <a:lnSpc>
                <a:spcPts val="2240"/>
              </a:lnSpc>
            </a:pPr>
          </a:p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Susirasti draugą ar draugų grupę, kurie irgi nori tobulėti panašiose srityse (savęs pažinimo, įpročių ugdymo);</a:t>
            </a:r>
          </a:p>
          <a:p>
            <a:pPr>
              <a:lnSpc>
                <a:spcPts val="1959"/>
              </a:lnSpc>
            </a:pPr>
          </a:p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Kas vakarą parašyti sau ar draugui, kaip man šiandien sekėsi su ta savo konkrečia savybe/įpročiu.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96E2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7688877" y="2654443"/>
            <a:ext cx="9570423" cy="3771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9960"/>
              </a:lnSpc>
            </a:pPr>
            <a:r>
              <a:rPr lang="en-US" sz="8300">
                <a:solidFill>
                  <a:srgbClr val="242254"/>
                </a:solidFill>
                <a:latin typeface="Poppins Bold Bold Italics"/>
              </a:rPr>
              <a:t>2. MOKĖJIMAS BENDRAUTI IR BEDRADARBIAUTI 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rcRect l="0" t="0" r="0" b="0"/>
          <a:stretch>
            <a:fillRect/>
          </a:stretch>
        </p:blipFill>
        <p:spPr>
          <a:xfrm flipH="false" flipV="false" rot="0">
            <a:off x="815374" y="1299950"/>
            <a:ext cx="5941052" cy="5126393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5754710" y="7391529"/>
            <a:ext cx="12035528" cy="2106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400">
                <a:solidFill>
                  <a:srgbClr val="000000"/>
                </a:solidFill>
                <a:latin typeface="Poppins Medium"/>
              </a:rPr>
              <a:t>TINKAMA KOMUNIKACIJA</a:t>
            </a:r>
            <a:r>
              <a:rPr lang="en-US" sz="3400">
                <a:solidFill>
                  <a:srgbClr val="000000"/>
                </a:solidFill>
                <a:latin typeface="Poppins Medium"/>
              </a:rPr>
              <a:t>, KITO ŽMOGAUS SUPRATIMAS</a:t>
            </a:r>
          </a:p>
          <a:p>
            <a:pPr algn="ctr">
              <a:lnSpc>
                <a:spcPts val="2520"/>
              </a:lnSpc>
            </a:pPr>
          </a:p>
          <a:p>
            <a:pPr algn="ctr">
              <a:lnSpc>
                <a:spcPts val="4759"/>
              </a:lnSpc>
            </a:pPr>
            <a:r>
              <a:rPr lang="en-US" sz="3400">
                <a:solidFill>
                  <a:srgbClr val="000000"/>
                </a:solidFill>
                <a:latin typeface="Poppins Medium"/>
              </a:rPr>
              <a:t>GEBĖJIMAS SPRĘSTI KONFLIKTUS</a:t>
            </a:r>
          </a:p>
          <a:p>
            <a:pPr algn="ctr">
              <a:lnSpc>
                <a:spcPts val="4759"/>
              </a:lnSpc>
            </a:pP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96E2C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3246165" y="1095375"/>
            <a:ext cx="11131987" cy="1030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0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Poppins Bold Bold Italics"/>
              </a:rPr>
              <a:t>BŪDAI kaip tą pasiekti: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530938" y="2342325"/>
            <a:ext cx="17344638" cy="7654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Bandyti įveikti baimę bendrauti su žmonėmis, to gyvenime prireiks :)  - (čia tiems, kas turi baimę...);</a:t>
            </a:r>
          </a:p>
          <a:p>
            <a:pPr>
              <a:lnSpc>
                <a:spcPts val="3359"/>
              </a:lnSpc>
            </a:pPr>
          </a:p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Stengtis nepasišalinti iš santykių, jei juose įvyko konfliktas, bet išsiaiškinti, spręsti juos (nebent tai tavo „ex“);</a:t>
            </a:r>
          </a:p>
          <a:p>
            <a:pPr>
              <a:lnSpc>
                <a:spcPts val="3359"/>
              </a:lnSpc>
            </a:pPr>
          </a:p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Stengtis objektyviai apmąstyti savo turėtus konfliktus arba nesusipratimus santykiuose (padeda pamatymas iš kito žmogaus perspektyvos arba asmeninė refleksija).</a:t>
            </a:r>
          </a:p>
          <a:p>
            <a:pPr>
              <a:lnSpc>
                <a:spcPts val="728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B3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0" t="21927" r="0" b="0"/>
          <a:stretch>
            <a:fillRect/>
          </a:stretch>
        </p:blipFill>
        <p:spPr>
          <a:xfrm flipH="false" flipV="false" rot="0">
            <a:off x="4016845" y="815374"/>
            <a:ext cx="9685439" cy="4726035"/>
          </a:xfrm>
          <a:prstGeom prst="rect">
            <a:avLst/>
          </a:prstGeom>
        </p:spPr>
      </p:pic>
      <p:grpSp>
        <p:nvGrpSpPr>
          <p:cNvPr name="Group 3" id="3"/>
          <p:cNvGrpSpPr/>
          <p:nvPr/>
        </p:nvGrpSpPr>
        <p:grpSpPr>
          <a:xfrm rot="0">
            <a:off x="2117988" y="5862091"/>
            <a:ext cx="13483153" cy="3890852"/>
            <a:chOff x="0" y="0"/>
            <a:chExt cx="17977538" cy="5187802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0" y="-9525"/>
              <a:ext cx="17977538" cy="1624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9600"/>
                </a:lnSpc>
              </a:pPr>
              <a:r>
                <a:rPr lang="en-US" sz="8000">
                  <a:solidFill>
                    <a:srgbClr val="242254"/>
                  </a:solidFill>
                  <a:latin typeface="Poppins Bold Bold Italics"/>
                </a:rPr>
                <a:t>3. Žinios apie santykius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0" y="2376765"/>
              <a:ext cx="17977538" cy="76962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680"/>
                </a:lnSpc>
              </a:pPr>
              <a:r>
                <a:rPr lang="en-US" sz="3600">
                  <a:solidFill>
                    <a:srgbClr val="242254"/>
                  </a:solidFill>
                  <a:latin typeface="Anton"/>
                </a:rPr>
                <a:t>JUOSE TIKRAI VEIKIA DĖSNIAI!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0" y="3806889"/>
              <a:ext cx="17977538" cy="138091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160"/>
                </a:lnSpc>
              </a:pPr>
              <a:r>
                <a:rPr lang="en-US" sz="3200">
                  <a:solidFill>
                    <a:srgbClr val="242254"/>
                  </a:solidFill>
                  <a:latin typeface="Poppins Medium Italics"/>
                </a:rPr>
                <a:t>KAS YRA MEILĖ?; SANTYKIŲ ETAPAI, SANTYKIŲ KLAIDOS, </a:t>
              </a:r>
            </a:p>
            <a:p>
              <a:pPr algn="ctr">
                <a:lnSpc>
                  <a:spcPts val="4160"/>
                </a:lnSpc>
              </a:pPr>
              <a:r>
                <a:rPr lang="en-US" sz="3200">
                  <a:solidFill>
                    <a:srgbClr val="242254"/>
                  </a:solidFill>
                  <a:latin typeface="Poppins Medium Italics"/>
                </a:rPr>
                <a:t>VYRŲ IR MOTERŲ PSICHOLOGINIAI SKIRTUMAI IR T. T.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8AB3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028700" y="3148225"/>
            <a:ext cx="16230600" cy="5084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Dalyvauti pamokose pas mane! :D</a:t>
            </a:r>
          </a:p>
          <a:p>
            <a:pPr>
              <a:lnSpc>
                <a:spcPts val="3359"/>
              </a:lnSpc>
            </a:pPr>
          </a:p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Skaityti knygas apie santykius, dalyvauti seminaruose (juose yra daug kitų žmonių patirties ir išminties);</a:t>
            </a:r>
          </a:p>
          <a:p>
            <a:pPr>
              <a:lnSpc>
                <a:spcPts val="3359"/>
              </a:lnSpc>
            </a:pPr>
          </a:p>
          <a:p>
            <a:pPr marL="792480" indent="-396240" lvl="1">
              <a:lnSpc>
                <a:spcPts val="6719"/>
              </a:lnSpc>
              <a:buFont typeface="Arial"/>
              <a:buChar char="•"/>
            </a:pPr>
            <a:r>
              <a:rPr lang="en-US" sz="4800">
                <a:solidFill>
                  <a:srgbClr val="000000"/>
                </a:solidFill>
                <a:latin typeface="Open Sans"/>
              </a:rPr>
              <a:t>Merginas kviečiu į „Merginų susitikimus“ (daugiau info kitoje skaidrėje) 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l="0" t="0" r="0" b="0"/>
          <a:stretch>
            <a:fillRect/>
          </a:stretch>
        </p:blipFill>
        <p:spPr>
          <a:xfrm flipH="false" flipV="false" rot="4882202">
            <a:off x="7813909" y="8067309"/>
            <a:ext cx="2022434" cy="1022248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3440846" y="1274423"/>
            <a:ext cx="11406307" cy="10306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20"/>
              </a:lnSpc>
              <a:spcBef>
                <a:spcPct val="0"/>
              </a:spcBef>
            </a:pPr>
            <a:r>
              <a:rPr lang="en-US" sz="7200">
                <a:solidFill>
                  <a:srgbClr val="000000"/>
                </a:solidFill>
                <a:latin typeface="Poppins Bold Bold Italics"/>
              </a:rPr>
              <a:t> BŪDAI kaip tą pasiekti: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blipFill>
          <a:blip r:embed="rId2"/>
          <a:srcRect l="657" t="1387" r="2044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918485" y="6638846"/>
            <a:ext cx="1192560" cy="347989"/>
            <a:chOff x="0" y="0"/>
            <a:chExt cx="6350000" cy="1852930"/>
          </a:xfrm>
        </p:grpSpPr>
        <p:sp>
          <p:nvSpPr>
            <p:cNvPr name="Freeform 3" id="3"/>
            <p:cNvSpPr/>
            <p:nvPr/>
          </p:nvSpPr>
          <p:spPr>
            <a:xfrm>
              <a:off x="0" y="0"/>
              <a:ext cx="6350000" cy="1854200"/>
            </a:xfrm>
            <a:custGeom>
              <a:avLst/>
              <a:gdLst/>
              <a:ahLst/>
              <a:cxnLst/>
              <a:rect r="r" b="b" t="t" l="l"/>
              <a:pathLst>
                <a:path h="1854200" w="6350000">
                  <a:moveTo>
                    <a:pt x="6249670" y="739140"/>
                  </a:moveTo>
                  <a:lnTo>
                    <a:pt x="5328920" y="49530"/>
                  </a:lnTo>
                  <a:cubicBezTo>
                    <a:pt x="5284470" y="16510"/>
                    <a:pt x="5236210" y="0"/>
                    <a:pt x="5186680" y="0"/>
                  </a:cubicBezTo>
                  <a:cubicBezTo>
                    <a:pt x="5081270" y="0"/>
                    <a:pt x="5003800" y="81280"/>
                    <a:pt x="5003800" y="194310"/>
                  </a:cubicBezTo>
                  <a:lnTo>
                    <a:pt x="5003800" y="605790"/>
                  </a:lnTo>
                  <a:lnTo>
                    <a:pt x="313690" y="605790"/>
                  </a:lnTo>
                  <a:cubicBezTo>
                    <a:pt x="139700" y="609600"/>
                    <a:pt x="0" y="751840"/>
                    <a:pt x="0" y="927100"/>
                  </a:cubicBezTo>
                  <a:cubicBezTo>
                    <a:pt x="0" y="1102360"/>
                    <a:pt x="139700" y="1244600"/>
                    <a:pt x="313690" y="1248410"/>
                  </a:cubicBezTo>
                  <a:lnTo>
                    <a:pt x="5003800" y="1248410"/>
                  </a:lnTo>
                  <a:lnTo>
                    <a:pt x="5003800" y="1659890"/>
                  </a:lnTo>
                  <a:cubicBezTo>
                    <a:pt x="5003800" y="1772920"/>
                    <a:pt x="5081270" y="1854200"/>
                    <a:pt x="5186680" y="1854200"/>
                  </a:cubicBezTo>
                  <a:cubicBezTo>
                    <a:pt x="5236210" y="1854200"/>
                    <a:pt x="5284470" y="1836420"/>
                    <a:pt x="5328920" y="1803400"/>
                  </a:cubicBezTo>
                  <a:lnTo>
                    <a:pt x="6249670" y="1115060"/>
                  </a:lnTo>
                  <a:cubicBezTo>
                    <a:pt x="6313170" y="1066800"/>
                    <a:pt x="6350000" y="998220"/>
                    <a:pt x="6350000" y="927100"/>
                  </a:cubicBezTo>
                  <a:cubicBezTo>
                    <a:pt x="6350000" y="854710"/>
                    <a:pt x="6313170" y="787400"/>
                    <a:pt x="6249670" y="73914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918485" y="7611543"/>
            <a:ext cx="1192560" cy="347989"/>
            <a:chOff x="0" y="0"/>
            <a:chExt cx="6350000" cy="1852930"/>
          </a:xfrm>
        </p:grpSpPr>
        <p:sp>
          <p:nvSpPr>
            <p:cNvPr name="Freeform 5" id="5"/>
            <p:cNvSpPr/>
            <p:nvPr/>
          </p:nvSpPr>
          <p:spPr>
            <a:xfrm>
              <a:off x="0" y="0"/>
              <a:ext cx="6350000" cy="1854200"/>
            </a:xfrm>
            <a:custGeom>
              <a:avLst/>
              <a:gdLst/>
              <a:ahLst/>
              <a:cxnLst/>
              <a:rect r="r" b="b" t="t" l="l"/>
              <a:pathLst>
                <a:path h="1854200" w="6350000">
                  <a:moveTo>
                    <a:pt x="6249670" y="739140"/>
                  </a:moveTo>
                  <a:lnTo>
                    <a:pt x="5328920" y="49530"/>
                  </a:lnTo>
                  <a:cubicBezTo>
                    <a:pt x="5284470" y="16510"/>
                    <a:pt x="5236210" y="0"/>
                    <a:pt x="5186680" y="0"/>
                  </a:cubicBezTo>
                  <a:cubicBezTo>
                    <a:pt x="5081270" y="0"/>
                    <a:pt x="5003800" y="81280"/>
                    <a:pt x="5003800" y="194310"/>
                  </a:cubicBezTo>
                  <a:lnTo>
                    <a:pt x="5003800" y="605790"/>
                  </a:lnTo>
                  <a:lnTo>
                    <a:pt x="313690" y="605790"/>
                  </a:lnTo>
                  <a:cubicBezTo>
                    <a:pt x="139700" y="609600"/>
                    <a:pt x="0" y="751840"/>
                    <a:pt x="0" y="927100"/>
                  </a:cubicBezTo>
                  <a:cubicBezTo>
                    <a:pt x="0" y="1102360"/>
                    <a:pt x="139700" y="1244600"/>
                    <a:pt x="313690" y="1248410"/>
                  </a:cubicBezTo>
                  <a:lnTo>
                    <a:pt x="5003800" y="1248410"/>
                  </a:lnTo>
                  <a:lnTo>
                    <a:pt x="5003800" y="1659890"/>
                  </a:lnTo>
                  <a:cubicBezTo>
                    <a:pt x="5003800" y="1772920"/>
                    <a:pt x="5081270" y="1854200"/>
                    <a:pt x="5186680" y="1854200"/>
                  </a:cubicBezTo>
                  <a:cubicBezTo>
                    <a:pt x="5236210" y="1854200"/>
                    <a:pt x="5284470" y="1836420"/>
                    <a:pt x="5328920" y="1803400"/>
                  </a:cubicBezTo>
                  <a:lnTo>
                    <a:pt x="6249670" y="1115060"/>
                  </a:lnTo>
                  <a:cubicBezTo>
                    <a:pt x="6313170" y="1066800"/>
                    <a:pt x="6350000" y="998220"/>
                    <a:pt x="6350000" y="927100"/>
                  </a:cubicBezTo>
                  <a:cubicBezTo>
                    <a:pt x="6350000" y="854710"/>
                    <a:pt x="6313170" y="787400"/>
                    <a:pt x="6249670" y="73914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</p:grpSp>
      <p:grpSp>
        <p:nvGrpSpPr>
          <p:cNvPr name="Group 6" id="6"/>
          <p:cNvGrpSpPr/>
          <p:nvPr/>
        </p:nvGrpSpPr>
        <p:grpSpPr>
          <a:xfrm rot="0">
            <a:off x="10918485" y="8459955"/>
            <a:ext cx="1192560" cy="347989"/>
            <a:chOff x="0" y="0"/>
            <a:chExt cx="6350000" cy="1852930"/>
          </a:xfrm>
        </p:grpSpPr>
        <p:sp>
          <p:nvSpPr>
            <p:cNvPr name="Freeform 7" id="7"/>
            <p:cNvSpPr/>
            <p:nvPr/>
          </p:nvSpPr>
          <p:spPr>
            <a:xfrm>
              <a:off x="0" y="0"/>
              <a:ext cx="6350000" cy="1854200"/>
            </a:xfrm>
            <a:custGeom>
              <a:avLst/>
              <a:gdLst/>
              <a:ahLst/>
              <a:cxnLst/>
              <a:rect r="r" b="b" t="t" l="l"/>
              <a:pathLst>
                <a:path h="1854200" w="6350000">
                  <a:moveTo>
                    <a:pt x="6249670" y="739140"/>
                  </a:moveTo>
                  <a:lnTo>
                    <a:pt x="5328920" y="49530"/>
                  </a:lnTo>
                  <a:cubicBezTo>
                    <a:pt x="5284470" y="16510"/>
                    <a:pt x="5236210" y="0"/>
                    <a:pt x="5186680" y="0"/>
                  </a:cubicBezTo>
                  <a:cubicBezTo>
                    <a:pt x="5081270" y="0"/>
                    <a:pt x="5003800" y="81280"/>
                    <a:pt x="5003800" y="194310"/>
                  </a:cubicBezTo>
                  <a:lnTo>
                    <a:pt x="5003800" y="605790"/>
                  </a:lnTo>
                  <a:lnTo>
                    <a:pt x="313690" y="605790"/>
                  </a:lnTo>
                  <a:cubicBezTo>
                    <a:pt x="139700" y="609600"/>
                    <a:pt x="0" y="751840"/>
                    <a:pt x="0" y="927100"/>
                  </a:cubicBezTo>
                  <a:cubicBezTo>
                    <a:pt x="0" y="1102360"/>
                    <a:pt x="139700" y="1244600"/>
                    <a:pt x="313690" y="1248410"/>
                  </a:cubicBezTo>
                  <a:lnTo>
                    <a:pt x="5003800" y="1248410"/>
                  </a:lnTo>
                  <a:lnTo>
                    <a:pt x="5003800" y="1659890"/>
                  </a:lnTo>
                  <a:cubicBezTo>
                    <a:pt x="5003800" y="1772920"/>
                    <a:pt x="5081270" y="1854200"/>
                    <a:pt x="5186680" y="1854200"/>
                  </a:cubicBezTo>
                  <a:cubicBezTo>
                    <a:pt x="5236210" y="1854200"/>
                    <a:pt x="5284470" y="1836420"/>
                    <a:pt x="5328920" y="1803400"/>
                  </a:cubicBezTo>
                  <a:lnTo>
                    <a:pt x="6249670" y="1115060"/>
                  </a:lnTo>
                  <a:cubicBezTo>
                    <a:pt x="6313170" y="1066800"/>
                    <a:pt x="6350000" y="998220"/>
                    <a:pt x="6350000" y="927100"/>
                  </a:cubicBezTo>
                  <a:cubicBezTo>
                    <a:pt x="6350000" y="854710"/>
                    <a:pt x="6313170" y="787400"/>
                    <a:pt x="6249670" y="73914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12482375" y="6212131"/>
            <a:ext cx="2239417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600">
                <a:solidFill>
                  <a:srgbClr val="000000"/>
                </a:solidFill>
                <a:latin typeface="Gagalin Bold"/>
              </a:rPr>
              <a:t>MOODLE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322400" y="7247110"/>
            <a:ext cx="3014067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600">
                <a:solidFill>
                  <a:srgbClr val="000000"/>
                </a:solidFill>
                <a:latin typeface="Gagalin"/>
              </a:rPr>
              <a:t>FACEBOOK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2322400" y="8095470"/>
            <a:ext cx="3404354" cy="962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9"/>
              </a:lnSpc>
            </a:pPr>
            <a:r>
              <a:rPr lang="en-US" sz="5600">
                <a:solidFill>
                  <a:srgbClr val="000000"/>
                </a:solidFill>
                <a:latin typeface="Gagalin"/>
              </a:rPr>
              <a:t>INSTAGRAM</a:t>
            </a:r>
          </a:p>
        </p:txBody>
      </p:sp>
      <p:sp>
        <p:nvSpPr>
          <p:cNvPr name="TextBox 11" id="11"/>
          <p:cNvSpPr txBox="true"/>
          <p:nvPr/>
        </p:nvSpPr>
        <p:spPr>
          <a:xfrm rot="-189468">
            <a:off x="1742062" y="3360279"/>
            <a:ext cx="8250014" cy="6217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84"/>
              </a:lnSpc>
            </a:pPr>
            <a:r>
              <a:rPr lang="en-US" sz="3600" spc="-244">
                <a:solidFill>
                  <a:srgbClr val="000000"/>
                </a:solidFill>
                <a:latin typeface="Poppins Medium"/>
              </a:rPr>
              <a:t>Ateik, dalinkis, atrask! 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DAEcIa36Gi4</dc:identifier>
  <dcterms:modified xsi:type="dcterms:W3CDTF">2011-08-01T06:04:30Z</dcterms:modified>
  <cp:revision>1</cp:revision>
  <dc:title>„Rekomendacijos: KAIP TAPTI GERA DIRVA?“</dc:title>
</cp:coreProperties>
</file>